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11"/>
  </p:notesMasterIdLst>
  <p:sldIdLst>
    <p:sldId id="256" r:id="rId5"/>
    <p:sldId id="340" r:id="rId6"/>
    <p:sldId id="283" r:id="rId7"/>
    <p:sldId id="284" r:id="rId8"/>
    <p:sldId id="285" r:id="rId9"/>
    <p:sldId id="281" r:id="rId1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1741F-1A0F-0E51-1D1C-532B51CAD954}" name="Daniel Tahsin" initials="DT" userId="S::Daniel.Tahsin@royalgreenwich.gov.uk::2ba547be-9ef5-4711-b939-893bdc957918" providerId="AD"/>
  <p188:author id="{C80AB85B-C9D4-380B-E079-7489858AB3E7}" name="April Thorp" initials="AT" userId="S::april.thorp@royalgreenwich.gov.uk::d670ad27-6f61-4f91-b976-73b34743bfc0" providerId="AD"/>
  <p188:author id="{12824880-BBA7-4224-1954-386354C70719}" name="David White" initials="DW" userId="S::david.white@royalgreenwich.gov.uk::7358b57b-ff1d-4ac2-9607-0c96ab700d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AA172C"/>
    <a:srgbClr val="550C16"/>
    <a:srgbClr val="0E0204"/>
    <a:srgbClr val="FFC000"/>
    <a:srgbClr val="0000FF"/>
    <a:srgbClr val="0066FF"/>
    <a:srgbClr val="CC6600"/>
    <a:srgbClr val="150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6A68B9-7D72-431E-A280-3E696EF973CE}" v="1" dt="2023-10-30T13:49:55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Addo" userId="0273f7d0-ecd1-40d9-bbce-091fa1fd6aa9" providerId="ADAL" clId="{5D6A68B9-7D72-431E-A280-3E696EF973CE}"/>
    <pc:docChg chg="undo custSel addSld delSld modSld sldOrd">
      <pc:chgData name="Andrew Addo" userId="0273f7d0-ecd1-40d9-bbce-091fa1fd6aa9" providerId="ADAL" clId="{5D6A68B9-7D72-431E-A280-3E696EF973CE}" dt="2023-11-02T09:30:11.206" v="44" actId="1076"/>
      <pc:docMkLst>
        <pc:docMk/>
      </pc:docMkLst>
      <pc:sldChg chg="modSp mod">
        <pc:chgData name="Andrew Addo" userId="0273f7d0-ecd1-40d9-bbce-091fa1fd6aa9" providerId="ADAL" clId="{5D6A68B9-7D72-431E-A280-3E696EF973CE}" dt="2023-10-30T13:44:08.041" v="18" actId="20577"/>
        <pc:sldMkLst>
          <pc:docMk/>
          <pc:sldMk cId="348742945" sldId="281"/>
        </pc:sldMkLst>
        <pc:spChg chg="mod">
          <ac:chgData name="Andrew Addo" userId="0273f7d0-ecd1-40d9-bbce-091fa1fd6aa9" providerId="ADAL" clId="{5D6A68B9-7D72-431E-A280-3E696EF973CE}" dt="2023-10-30T13:44:08.041" v="18" actId="20577"/>
          <ac:spMkLst>
            <pc:docMk/>
            <pc:sldMk cId="348742945" sldId="281"/>
            <ac:spMk id="3" creationId="{911E13B5-F2BA-966E-A481-81B068918355}"/>
          </ac:spMkLst>
        </pc:spChg>
      </pc:sldChg>
      <pc:sldChg chg="del">
        <pc:chgData name="Andrew Addo" userId="0273f7d0-ecd1-40d9-bbce-091fa1fd6aa9" providerId="ADAL" clId="{5D6A68B9-7D72-431E-A280-3E696EF973CE}" dt="2023-10-30T13:45:55.165" v="19" actId="2696"/>
        <pc:sldMkLst>
          <pc:docMk/>
          <pc:sldMk cId="2288742347" sldId="282"/>
        </pc:sldMkLst>
      </pc:sldChg>
      <pc:sldChg chg="modSp mod">
        <pc:chgData name="Andrew Addo" userId="0273f7d0-ecd1-40d9-bbce-091fa1fd6aa9" providerId="ADAL" clId="{5D6A68B9-7D72-431E-A280-3E696EF973CE}" dt="2023-10-30T13:40:37.637" v="0" actId="20577"/>
        <pc:sldMkLst>
          <pc:docMk/>
          <pc:sldMk cId="1807246181" sldId="283"/>
        </pc:sldMkLst>
        <pc:spChg chg="mod">
          <ac:chgData name="Andrew Addo" userId="0273f7d0-ecd1-40d9-bbce-091fa1fd6aa9" providerId="ADAL" clId="{5D6A68B9-7D72-431E-A280-3E696EF973CE}" dt="2023-10-30T13:40:37.637" v="0" actId="20577"/>
          <ac:spMkLst>
            <pc:docMk/>
            <pc:sldMk cId="1807246181" sldId="283"/>
            <ac:spMk id="14" creationId="{9633A339-D83E-1CB9-988A-31F55FC9C5DE}"/>
          </ac:spMkLst>
        </pc:spChg>
      </pc:sldChg>
      <pc:sldChg chg="modSp mod">
        <pc:chgData name="Andrew Addo" userId="0273f7d0-ecd1-40d9-bbce-091fa1fd6aa9" providerId="ADAL" clId="{5D6A68B9-7D72-431E-A280-3E696EF973CE}" dt="2023-10-30T13:41:21.581" v="12" actId="20577"/>
        <pc:sldMkLst>
          <pc:docMk/>
          <pc:sldMk cId="3091924825" sldId="284"/>
        </pc:sldMkLst>
        <pc:graphicFrameChg chg="modGraphic">
          <ac:chgData name="Andrew Addo" userId="0273f7d0-ecd1-40d9-bbce-091fa1fd6aa9" providerId="ADAL" clId="{5D6A68B9-7D72-431E-A280-3E696EF973CE}" dt="2023-10-30T13:41:21.581" v="12" actId="20577"/>
          <ac:graphicFrameMkLst>
            <pc:docMk/>
            <pc:sldMk cId="3091924825" sldId="284"/>
            <ac:graphicFrameMk id="9" creationId="{EDE477F3-80AF-FD8D-ED13-ED2B7379E9B9}"/>
          </ac:graphicFrameMkLst>
        </pc:graphicFrameChg>
      </pc:sldChg>
      <pc:sldChg chg="addSp delSp mod">
        <pc:chgData name="Andrew Addo" userId="0273f7d0-ecd1-40d9-bbce-091fa1fd6aa9" providerId="ADAL" clId="{5D6A68B9-7D72-431E-A280-3E696EF973CE}" dt="2023-10-30T13:43:50.671" v="14" actId="478"/>
        <pc:sldMkLst>
          <pc:docMk/>
          <pc:sldMk cId="4250133020" sldId="285"/>
        </pc:sldMkLst>
        <pc:picChg chg="add del">
          <ac:chgData name="Andrew Addo" userId="0273f7d0-ecd1-40d9-bbce-091fa1fd6aa9" providerId="ADAL" clId="{5D6A68B9-7D72-431E-A280-3E696EF973CE}" dt="2023-10-30T13:43:50.671" v="14" actId="478"/>
          <ac:picMkLst>
            <pc:docMk/>
            <pc:sldMk cId="4250133020" sldId="285"/>
            <ac:picMk id="3" creationId="{C551F73D-0170-67E3-895B-DF59CC93AD5B}"/>
          </ac:picMkLst>
        </pc:picChg>
      </pc:sldChg>
      <pc:sldChg chg="modSp add mod ord modNotes">
        <pc:chgData name="Andrew Addo" userId="0273f7d0-ecd1-40d9-bbce-091fa1fd6aa9" providerId="ADAL" clId="{5D6A68B9-7D72-431E-A280-3E696EF973CE}" dt="2023-11-02T09:30:11.206" v="44" actId="1076"/>
        <pc:sldMkLst>
          <pc:docMk/>
          <pc:sldMk cId="920718705" sldId="340"/>
        </pc:sldMkLst>
        <pc:spChg chg="mod">
          <ac:chgData name="Andrew Addo" userId="0273f7d0-ecd1-40d9-bbce-091fa1fd6aa9" providerId="ADAL" clId="{5D6A68B9-7D72-431E-A280-3E696EF973CE}" dt="2023-11-02T09:29:56.326" v="42" actId="1076"/>
          <ac:spMkLst>
            <pc:docMk/>
            <pc:sldMk cId="920718705" sldId="340"/>
            <ac:spMk id="7" creationId="{A5FD2AD3-9ABA-1858-4F9B-6EACADA8F654}"/>
          </ac:spMkLst>
        </pc:spChg>
        <pc:spChg chg="mod">
          <ac:chgData name="Andrew Addo" userId="0273f7d0-ecd1-40d9-bbce-091fa1fd6aa9" providerId="ADAL" clId="{5D6A68B9-7D72-431E-A280-3E696EF973CE}" dt="2023-11-02T09:30:11.206" v="44" actId="1076"/>
          <ac:spMkLst>
            <pc:docMk/>
            <pc:sldMk cId="920718705" sldId="340"/>
            <ac:spMk id="38" creationId="{65A6C9A2-C95B-C4B2-2A19-5651796B53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9999F4D-B9BE-44C1-A541-086A3CAA5FBD}" type="datetimeFigureOut"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B28AF98-51E9-4695-8AE1-5ABCF06224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9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8AF98-51E9-4695-8AE1-5ABCF062247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7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38A5F-6D7B-4F96-BC06-0544C406DAD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349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8AF98-51E9-4695-8AE1-5ABCF062247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8AF98-51E9-4695-8AE1-5ABCF062247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B8DA-5C7E-1E4C-A6BF-C798C4947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00599-0CCB-DF42-844A-4A68D045E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CA553-3F2C-8641-BDA3-C3BE61C9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9107" y="617378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F7E8967-C092-4307-A4B3-20D13BAE7563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6EE7A-3BEC-ED43-BD4F-D6D19DEC5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307" y="6173786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9F0B6-2ACF-584A-A662-292CE262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7107" y="6173785"/>
            <a:ext cx="247274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D01A7D-AF4C-F748-A7AE-F19F203D9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297B-0C6E-494D-ABF5-357E810E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1CA86-631A-8E42-AA75-372AA3311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0FB70D-2C35-934E-BFA8-3543958A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986" y="6474183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90548A-AD07-43B3-8C35-CCC0543AFE83}" type="datetime1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BD23A3-01F8-6941-8EA6-7038EB3A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556"/>
            <a:ext cx="411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56F617-E04E-DD45-B167-134D6172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814" y="6474182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D01A7D-AF4C-F748-A7AE-F19F203D9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9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rey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BB29-65C0-D548-8A49-D061F3BF5E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08778-72C5-A844-9526-CCCFD99D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A4D956-96DC-7144-9BC4-4980E5F3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986" y="6474183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A4623E-83A5-40E0-B168-BB43FCAF3C93}" type="datetime1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07038A-FAF6-7040-99DD-12BB4EFD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556"/>
            <a:ext cx="411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483AD9-1D56-9D4E-9581-5C15FB81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814" y="6474182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D01A7D-AF4C-F748-A7AE-F19F203D9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3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ey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D9A9-8FDA-4147-9B0E-1FA12F4A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0955E-B8DB-1E46-9526-C4AF9E38C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95589-4B30-3444-A6B9-D81FCC388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2A04D64-2D80-9E45-9059-D67D7E4B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986" y="647418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E0A72C-C3D1-4C1E-8CD8-723C91C5F885}" type="datetime1">
              <a:rPr lang="en-US" smtClean="0"/>
              <a:t>11/2/2023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3A6FCF-0217-E346-97D2-F243331C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5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361770-76C8-CF4F-800A-51B82118D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814" y="647418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D01A7D-AF4C-F748-A7AE-F19F203D9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3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rey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723E-35D2-344F-B150-B8421481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214C2-65C5-E34E-A597-29AD82EB1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E9B12-0A37-B141-BA02-D2742758C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DE261-632C-BB4D-8F0A-804F8D979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8D2A4-A533-484C-AE1E-720281531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1EDFD87-2A43-CB44-AD16-CC5517B07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986" y="647418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1DC83-CD59-4B90-8123-4A34AF084F5E}" type="datetime1">
              <a:rPr lang="en-US" smtClean="0"/>
              <a:t>11/2/2023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BA66BA1-CAA0-7349-8D97-339853FD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5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B25A5E8-C0CA-474F-BFE5-626B7C5A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814" y="647418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D01A7D-AF4C-F748-A7AE-F19F203D9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90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y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D39E2-9985-BE49-B905-3E18A9BF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D832AEE-09A9-264E-9D75-1E2E89FD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986" y="6474183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A7BCFE-D5D2-4DCA-AC03-7B1FC3AB6D1E}" type="datetime1">
              <a:rPr lang="en-US" smtClean="0"/>
              <a:t>11/2/2023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F578DA-7798-DD44-BC9A-1FF387C9F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556"/>
            <a:ext cx="411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58C6870-3C05-3A4E-8C41-E16AC111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814" y="6474182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D01A7D-AF4C-F748-A7AE-F19F203D9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1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y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5AFBA8-DDEE-344D-86B7-EB3B557B52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986" y="647418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15EE1-05E9-4B47-801E-F0820BFC5A5D}" type="datetime1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DCF34F-3D80-2E4D-B2A7-76B86A5C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5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92DF11-9C96-D740-9334-AD19B892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814" y="647418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D01A7D-AF4C-F748-A7AE-F19F203D9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1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ey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330A-CB31-BD43-B831-90D1D04A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642F-CA70-7F4F-A2B1-1F89B2C5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D471A-6DC3-7740-BBF8-15414A292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50451AE-AECF-5445-A6BA-63E44208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986" y="647418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F84F0A-BB72-4B6A-9451-660EC35B448D}" type="datetime1">
              <a:rPr lang="en-US" smtClean="0"/>
              <a:t>11/2/2023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0B0CA83-0503-8A47-9FE0-F5940D43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5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DCC4E7-8216-6A45-B197-50C71122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814" y="647418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D01A7D-AF4C-F748-A7AE-F19F203D9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54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rey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F740-E8AC-1847-A6A7-26D1E434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3CFEB-B521-124C-9929-F7AA6BBBD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90C64-3951-5848-BB93-D0543D3A2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38CEBF6-A92E-1F42-8C97-E93E7D80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986" y="647418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4361B0-5973-45A5-AF5B-F82BBA420071}" type="datetime1">
              <a:rPr lang="en-US" smtClean="0"/>
              <a:t>11/2/2023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5A87605-9777-8047-8D43-14D6C00F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5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7F7ABE2-2051-3D48-9F8F-DD414119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814" y="647418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D01A7D-AF4C-F748-A7AE-F19F203D9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1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297B-0C6E-494D-ABF5-357E810E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1CA86-631A-8E42-AA75-372AA3311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0FB70D-2C35-934E-BFA8-3543958A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986" y="647418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EE4BB9-58F9-4360-A273-A9411852550E}" type="datetime1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BD23A3-01F8-6941-8EA6-7038EB3A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556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56F617-E04E-DD45-B167-134D6172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814" y="6474182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CD01A7D-AF4C-F748-A7AE-F19F203D9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BB29-65C0-D548-8A49-D061F3BF5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08778-72C5-A844-9526-CCCFD99D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A4D956-96DC-7144-9BC4-4980E5F3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986" y="6474183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5C5A35-EF18-42AD-A9AE-7D654B944B15}" type="datetime1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07038A-FAF6-7040-99DD-12BB4EFD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556"/>
            <a:ext cx="411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483AD9-1D56-9D4E-9581-5C15FB81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814" y="6474182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D01A7D-AF4C-F748-A7AE-F19F203D9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5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D9A9-8FDA-4147-9B0E-1FA12F4A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0955E-B8DB-1E46-9526-C4AF9E38C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95589-4B30-3444-A6B9-D81FCC388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2A04D64-2D80-9E45-9059-D67D7E4B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986" y="647418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D2DB54-1E1D-4009-AA4E-1DDD1CBA08A3}" type="datetime1">
              <a:rPr lang="en-US" smtClean="0"/>
              <a:t>11/2/2023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3A6FCF-0217-E346-97D2-F243331C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5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361770-76C8-CF4F-800A-51B82118D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814" y="647418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D01A7D-AF4C-F748-A7AE-F19F203D9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1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723E-35D2-344F-B150-B8421481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214C2-65C5-E34E-A597-29AD82EB1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E9B12-0A37-B141-BA02-D2742758C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DE261-632C-BB4D-8F0A-804F8D979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8D2A4-A533-484C-AE1E-720281531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1EDFD87-2A43-CB44-AD16-CC5517B07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986" y="647418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0E2115-BC59-47B4-B719-4FB686464888}" type="datetime1">
              <a:rPr lang="en-US" smtClean="0"/>
              <a:t>11/2/2023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BA66BA1-CAA0-7349-8D97-339853FD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5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B25A5E8-C0CA-474F-BFE5-626B7C5A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814" y="647418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D01A7D-AF4C-F748-A7AE-F19F203D9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5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D39E2-9985-BE49-B905-3E18A9BF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D832AEE-09A9-264E-9D75-1E2E89FD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986" y="6474183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7FA35-870E-45F1-AF43-372EAD5FD714}" type="datetime1">
              <a:rPr lang="en-US" smtClean="0"/>
              <a:t>11/2/2023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F578DA-7798-DD44-BC9A-1FF387C9F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556"/>
            <a:ext cx="411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58C6870-3C05-3A4E-8C41-E16AC111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814" y="6474182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D01A7D-AF4C-F748-A7AE-F19F203D9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6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23B3ED-8B81-6E43-8FB4-4E7A2AD9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986" y="647418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4137F4-B21D-444B-81E6-0513D00A8D8B}" type="datetime1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9EE751-FFF7-3E4E-961C-E5A7635F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556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6639A1-8DD6-D744-AD48-8B453218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814" y="6474182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CD01A7D-AF4C-F748-A7AE-F19F203D9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8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330A-CB31-BD43-B831-90D1D04A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642F-CA70-7F4F-A2B1-1F89B2C5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D471A-6DC3-7740-BBF8-15414A292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50451AE-AECF-5445-A6BA-63E44208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986" y="647418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621FBA-A6BB-4B3D-AA1D-7907D6937598}" type="datetime1">
              <a:rPr lang="en-US" smtClean="0"/>
              <a:t>11/2/2023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0B0CA83-0503-8A47-9FE0-F5940D43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5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DCC4E7-8216-6A45-B197-50C71122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814" y="647418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D01A7D-AF4C-F748-A7AE-F19F203D9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F740-E8AC-1847-A6A7-26D1E434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3CFEB-B521-124C-9929-F7AA6BBBD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90C64-3951-5848-BB93-D0543D3A2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38CEBF6-A92E-1F42-8C97-E93E7D80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986" y="647418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CD554-9813-4E14-9AA7-50BE73A2D449}" type="datetime1">
              <a:rPr lang="en-US" smtClean="0"/>
              <a:t>11/2/2023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5A87605-9777-8047-8D43-14D6C00F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5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7F7ABE2-2051-3D48-9F8F-DD414119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814" y="647418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D01A7D-AF4C-F748-A7AE-F19F203D9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2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DD877E-9ED7-D542-A3CD-57459F634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928BF-C89B-F643-B0A3-E81BC8783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A5735-CF44-2B44-ACD5-6361BD6A4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1340-FB74-4547-BF34-284C9358FDCB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D951E-1F21-E24B-ACD5-D8F1A3D24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1F7D-D71E-8446-A70B-86A347D6A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01A7D-AF4C-F748-A7AE-F19F203D9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1" r:id="rId10"/>
    <p:sldLayoutId id="2147483672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DC187E-C1B8-3C73-3BDA-73C967C98012}"/>
              </a:ext>
            </a:extLst>
          </p:cNvPr>
          <p:cNvSpPr txBox="1"/>
          <p:nvPr/>
        </p:nvSpPr>
        <p:spPr>
          <a:xfrm>
            <a:off x="822175" y="6165847"/>
            <a:ext cx="419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Next phase of community engagement 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CB2C56-23CE-D92B-785F-E26F326A2043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/>
              <a:t>Corporate Community Engagement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0A237A0-F1BF-3B8B-DA13-5EDD43E17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algn="l"/>
            <a:r>
              <a:rPr lang="en-GB" dirty="0" err="1"/>
              <a:t>MetroGAVS</a:t>
            </a:r>
            <a:r>
              <a:rPr lang="en-GB" dirty="0"/>
              <a:t> meeting 02 November 2023</a:t>
            </a:r>
          </a:p>
        </p:txBody>
      </p:sp>
    </p:spTree>
    <p:extLst>
      <p:ext uri="{BB962C8B-B14F-4D97-AF65-F5344CB8AC3E}">
        <p14:creationId xmlns:p14="http://schemas.microsoft.com/office/powerpoint/2010/main" val="161638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5FD2AD3-9ABA-1858-4F9B-6EACADA8F654}"/>
              </a:ext>
            </a:extLst>
          </p:cNvPr>
          <p:cNvSpPr txBox="1">
            <a:spLocks/>
          </p:cNvSpPr>
          <p:nvPr/>
        </p:nvSpPr>
        <p:spPr>
          <a:xfrm>
            <a:off x="3632916" y="127490"/>
            <a:ext cx="4429017" cy="92332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4000"/>
              </a:lnSpc>
            </a:pPr>
            <a:r>
              <a:rPr lang="en-GB" sz="2143" dirty="0"/>
              <a:t>Our Communities</a:t>
            </a:r>
            <a:br>
              <a:rPr lang="en-GB" sz="2143" dirty="0"/>
            </a:br>
            <a:r>
              <a:rPr lang="en-GB" sz="1714" dirty="0">
                <a:solidFill>
                  <a:schemeClr val="tx1">
                    <a:lumMod val="60000"/>
                    <a:lumOff val="40000"/>
                  </a:schemeClr>
                </a:solidFill>
              </a:rPr>
              <a:t>Vision for 2030</a:t>
            </a:r>
            <a:endParaRPr lang="en-GB" sz="2143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A6C9A2-C95B-C4B2-2A19-5651796B5316}"/>
              </a:ext>
            </a:extLst>
          </p:cNvPr>
          <p:cNvSpPr txBox="1"/>
          <p:nvPr/>
        </p:nvSpPr>
        <p:spPr>
          <a:xfrm>
            <a:off x="1932573" y="1050816"/>
            <a:ext cx="8018014" cy="4991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+mj-lt"/>
              </a:rPr>
              <a:t>In 2030 residents will have a different relationship with </a:t>
            </a:r>
            <a:r>
              <a:rPr lang="en-GB" sz="1600" b="1" dirty="0">
                <a:latin typeface="+mj-lt"/>
              </a:rPr>
              <a:t>the Council.</a:t>
            </a:r>
          </a:p>
          <a:p>
            <a:pPr algn="l"/>
            <a:endParaRPr lang="en-GB" sz="1600" dirty="0">
              <a:latin typeface="+mj-lt"/>
            </a:endParaRPr>
          </a:p>
          <a:p>
            <a:pPr marL="153076" indent="-153076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+mj-lt"/>
              </a:rPr>
              <a:t>The Council is focused on </a:t>
            </a:r>
            <a:r>
              <a:rPr lang="en-US" sz="1600" b="1" dirty="0">
                <a:highlight>
                  <a:srgbClr val="FFFF00"/>
                </a:highlight>
                <a:latin typeface="+mj-lt"/>
              </a:rPr>
              <a:t>building services</a:t>
            </a:r>
            <a:r>
              <a:rPr lang="en-US" sz="1600" dirty="0">
                <a:latin typeface="+mj-lt"/>
              </a:rPr>
              <a:t> that </a:t>
            </a:r>
            <a:r>
              <a:rPr lang="en-US" sz="1600" b="1" dirty="0">
                <a:highlight>
                  <a:srgbClr val="FFFF00"/>
                </a:highlight>
                <a:latin typeface="+mj-lt"/>
              </a:rPr>
              <a:t>build resilience and independence</a:t>
            </a:r>
            <a:r>
              <a:rPr lang="en-US" sz="1600" dirty="0">
                <a:latin typeface="+mj-lt"/>
              </a:rPr>
              <a:t>. </a:t>
            </a:r>
            <a:br>
              <a:rPr lang="en-US" sz="1600" dirty="0">
                <a:latin typeface="+mj-lt"/>
              </a:rPr>
            </a:br>
            <a:endParaRPr lang="en-US" sz="1600" dirty="0">
              <a:latin typeface="+mj-lt"/>
            </a:endParaRPr>
          </a:p>
          <a:p>
            <a:pPr marL="153076" indent="-153076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+mj-lt"/>
              </a:rPr>
              <a:t>When an interaction is needed with the Council people are able to get the </a:t>
            </a:r>
            <a:r>
              <a:rPr lang="en-US" sz="1600" b="1" dirty="0">
                <a:highlight>
                  <a:srgbClr val="FFFF00"/>
                </a:highlight>
                <a:latin typeface="+mj-lt"/>
              </a:rPr>
              <a:t>right information or service </a:t>
            </a:r>
            <a:r>
              <a:rPr lang="en-US" sz="1600" dirty="0">
                <a:latin typeface="+mj-lt"/>
              </a:rPr>
              <a:t>in the most </a:t>
            </a:r>
            <a:r>
              <a:rPr lang="en-US" sz="1600" b="1" dirty="0">
                <a:highlight>
                  <a:srgbClr val="FFFF00"/>
                </a:highlight>
                <a:latin typeface="+mj-lt"/>
              </a:rPr>
              <a:t>efficient and </a:t>
            </a:r>
            <a:r>
              <a:rPr lang="en-GB" sz="1600" b="1" dirty="0">
                <a:highlight>
                  <a:srgbClr val="FFFF00"/>
                </a:highlight>
                <a:latin typeface="+mj-lt"/>
              </a:rPr>
              <a:t>accessible </a:t>
            </a:r>
            <a:r>
              <a:rPr lang="en-GB" sz="1600" dirty="0">
                <a:latin typeface="+mj-lt"/>
              </a:rPr>
              <a:t>way possible.</a:t>
            </a:r>
            <a:br>
              <a:rPr lang="en-GB" sz="1600" dirty="0">
                <a:latin typeface="+mj-lt"/>
              </a:rPr>
            </a:br>
            <a:endParaRPr lang="en-GB" sz="1600" dirty="0">
              <a:latin typeface="+mj-lt"/>
            </a:endParaRPr>
          </a:p>
          <a:p>
            <a:pPr marL="153076" indent="-153076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+mj-lt"/>
              </a:rPr>
              <a:t>Our communities have a </a:t>
            </a:r>
            <a:r>
              <a:rPr lang="en-US" sz="1600" b="1" dirty="0">
                <a:highlight>
                  <a:srgbClr val="FFFF00"/>
                </a:highlight>
                <a:latin typeface="+mj-lt"/>
              </a:rPr>
              <a:t>stronger voice and feel heard</a:t>
            </a:r>
            <a:r>
              <a:rPr lang="en-US" sz="1600" dirty="0">
                <a:latin typeface="+mj-lt"/>
              </a:rPr>
              <a:t>.</a:t>
            </a:r>
            <a:br>
              <a:rPr lang="en-US" sz="1600" dirty="0">
                <a:latin typeface="+mj-lt"/>
              </a:rPr>
            </a:br>
            <a:endParaRPr lang="en-US" sz="1600" dirty="0">
              <a:latin typeface="+mj-lt"/>
            </a:endParaRPr>
          </a:p>
          <a:p>
            <a:pPr marL="153076" indent="-153076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+mj-lt"/>
              </a:rPr>
              <a:t>This has been achieved through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+mj-lt"/>
              </a:rPr>
              <a:t>a change in the way that community engagement is carried out</a:t>
            </a:r>
            <a:r>
              <a:rPr lang="en-US" sz="1600" dirty="0">
                <a:latin typeface="+mj-lt"/>
              </a:rPr>
              <a:t>, with a focus on </a:t>
            </a:r>
            <a:r>
              <a:rPr lang="en-US" sz="1600" b="1" dirty="0">
                <a:highlight>
                  <a:srgbClr val="FFFF00"/>
                </a:highlight>
                <a:latin typeface="+mj-lt"/>
              </a:rPr>
              <a:t>going to communities and really listening</a:t>
            </a:r>
            <a:r>
              <a:rPr lang="en-US" sz="1600" dirty="0">
                <a:latin typeface="+mj-lt"/>
              </a:rPr>
              <a:t>. </a:t>
            </a:r>
            <a:br>
              <a:rPr lang="en-US" sz="1600" dirty="0">
                <a:latin typeface="+mj-lt"/>
              </a:rPr>
            </a:br>
            <a:endParaRPr lang="en-US" sz="1600" dirty="0">
              <a:latin typeface="+mj-lt"/>
            </a:endParaRPr>
          </a:p>
          <a:p>
            <a:pPr marL="153076" indent="-153076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+mj-lt"/>
              </a:rPr>
              <a:t>This regular engagement gives us a </a:t>
            </a:r>
            <a:r>
              <a:rPr lang="en-US" sz="1600" b="1" dirty="0">
                <a:highlight>
                  <a:srgbClr val="FFFF00"/>
                </a:highlight>
                <a:latin typeface="+mj-lt"/>
              </a:rPr>
              <a:t>constant understanding of the challenges, hopes and fears </a:t>
            </a:r>
            <a:r>
              <a:rPr lang="en-US" sz="1600" dirty="0">
                <a:latin typeface="+mj-lt"/>
              </a:rPr>
              <a:t>of our communities to make sure we’re addressing the right things.</a:t>
            </a:r>
            <a:br>
              <a:rPr lang="en-US" sz="1600" dirty="0">
                <a:latin typeface="+mj-lt"/>
              </a:rPr>
            </a:br>
            <a:endParaRPr lang="en-US" sz="1600" dirty="0">
              <a:latin typeface="+mj-lt"/>
            </a:endParaRPr>
          </a:p>
          <a:p>
            <a:pPr marL="153076" indent="-153076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+mj-lt"/>
              </a:rPr>
              <a:t>Our shared understanding of our challenges, missions and growth of </a:t>
            </a:r>
            <a:r>
              <a:rPr lang="en-US" sz="1600" b="1" dirty="0">
                <a:highlight>
                  <a:srgbClr val="FFFF00"/>
                </a:highlight>
                <a:latin typeface="+mj-lt"/>
              </a:rPr>
              <a:t>community networks </a:t>
            </a:r>
            <a:r>
              <a:rPr lang="en-US" sz="1600" dirty="0">
                <a:latin typeface="+mj-lt"/>
              </a:rPr>
              <a:t>has led to greater </a:t>
            </a:r>
            <a:r>
              <a:rPr lang="en-US" sz="1600" b="1" dirty="0">
                <a:highlight>
                  <a:srgbClr val="FFFF00"/>
                </a:highlight>
                <a:latin typeface="+mj-lt"/>
              </a:rPr>
              <a:t>levels of partnership </a:t>
            </a:r>
            <a:r>
              <a:rPr lang="en-US" sz="1600" dirty="0">
                <a:latin typeface="+mj-lt"/>
              </a:rPr>
              <a:t>to </a:t>
            </a:r>
            <a:r>
              <a:rPr lang="en-GB" sz="1600" b="1" dirty="0">
                <a:highlight>
                  <a:srgbClr val="FFFF00"/>
                </a:highlight>
                <a:latin typeface="+mj-lt"/>
              </a:rPr>
              <a:t>address challenges</a:t>
            </a:r>
            <a:r>
              <a:rPr lang="en-GB" sz="1600" dirty="0">
                <a:latin typeface="+mj-lt"/>
              </a:rPr>
              <a:t>.</a:t>
            </a:r>
          </a:p>
        </p:txBody>
      </p:sp>
      <p:pic>
        <p:nvPicPr>
          <p:cNvPr id="2" name="Picture 1" descr="Master logo RED">
            <a:extLst>
              <a:ext uri="{FF2B5EF4-FFF2-40B4-BE49-F238E27FC236}">
                <a16:creationId xmlns:a16="http://schemas.microsoft.com/office/drawing/2014/main" id="{B9399A7A-FC6B-6B84-37E7-50841F2DC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23" y="6465319"/>
            <a:ext cx="578984" cy="279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7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571">
        <p:fade/>
      </p:transition>
    </mc:Choice>
    <mc:Fallback xmlns="">
      <p:transition advTm="2057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FA3085-9BA1-E0D8-AEB9-B7B88FBD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1A7D-AF4C-F748-A7AE-F19F203D95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E13B5-F2BA-966E-A481-81B068918355}"/>
              </a:ext>
            </a:extLst>
          </p:cNvPr>
          <p:cNvSpPr txBox="1"/>
          <p:nvPr/>
        </p:nvSpPr>
        <p:spPr>
          <a:xfrm>
            <a:off x="1023481" y="502111"/>
            <a:ext cx="1050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Engagement approach for public and community consultation activity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9B9EB-6018-E113-6E6B-B25EBF92A00F}"/>
              </a:ext>
            </a:extLst>
          </p:cNvPr>
          <p:cNvSpPr txBox="1"/>
          <p:nvPr/>
        </p:nvSpPr>
        <p:spPr>
          <a:xfrm>
            <a:off x="2115976" y="1191583"/>
            <a:ext cx="337042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GB" b="1">
                <a:solidFill>
                  <a:srgbClr val="0E0204"/>
                </a:solidFill>
                <a:latin typeface="Gill Sans MT" panose="020B0502020104020203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Within communities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579863-1944-8059-D89C-A1819742E57F}"/>
              </a:ext>
            </a:extLst>
          </p:cNvPr>
          <p:cNvSpPr txBox="1"/>
          <p:nvPr/>
        </p:nvSpPr>
        <p:spPr>
          <a:xfrm>
            <a:off x="1275394" y="4379344"/>
            <a:ext cx="4776199" cy="1963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tabLst>
                <a:tab pos="457200" algn="l"/>
              </a:tabLst>
            </a:pPr>
            <a:r>
              <a:rPr lang="en-GB" dirty="0">
                <a:solidFill>
                  <a:srgbClr val="0E0204"/>
                </a:solidFill>
                <a:latin typeface="Gill Sans MT" panose="020B0502020104020203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Involves going to where people already come together, engaging with them on their turf.</a:t>
            </a:r>
          </a:p>
          <a:p>
            <a:pPr lvl="0">
              <a:lnSpc>
                <a:spcPct val="114000"/>
              </a:lnSpc>
              <a:tabLst>
                <a:tab pos="457200" algn="l"/>
              </a:tabLst>
            </a:pPr>
            <a:endParaRPr lang="en-GB" dirty="0">
              <a:solidFill>
                <a:srgbClr val="0E0204"/>
              </a:solidFill>
              <a:latin typeface="Gill Sans MT" panose="020B0502020104020203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lvl="0">
              <a:lnSpc>
                <a:spcPct val="114000"/>
              </a:lnSpc>
              <a:tabLst>
                <a:tab pos="457200" algn="l"/>
              </a:tabLst>
            </a:pPr>
            <a:r>
              <a:rPr lang="en-GB" dirty="0">
                <a:solidFill>
                  <a:srgbClr val="0E0204"/>
                </a:solidFill>
                <a:latin typeface="Gill Sans MT" panose="020B0502020104020203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They’ll be comfortable in their own space and will help access other groups that often don’t engage with the Council.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B201D-2BD1-DE45-DA91-E2742C84F031}"/>
              </a:ext>
            </a:extLst>
          </p:cNvPr>
          <p:cNvSpPr/>
          <p:nvPr/>
        </p:nvSpPr>
        <p:spPr>
          <a:xfrm>
            <a:off x="404761" y="2890157"/>
            <a:ext cx="870633" cy="1077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B87A6-BD23-3C0F-1729-6CD3C86806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9206"/>
          <a:stretch/>
        </p:blipFill>
        <p:spPr>
          <a:xfrm>
            <a:off x="7260770" y="1533215"/>
            <a:ext cx="4264922" cy="28183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B780FE-51A7-DB7E-5692-A51B4059B5E0}"/>
              </a:ext>
            </a:extLst>
          </p:cNvPr>
          <p:cNvSpPr txBox="1"/>
          <p:nvPr/>
        </p:nvSpPr>
        <p:spPr>
          <a:xfrm>
            <a:off x="7852747" y="1163809"/>
            <a:ext cx="337042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GB" b="1" dirty="0">
                <a:solidFill>
                  <a:srgbClr val="0E0204"/>
                </a:solidFill>
                <a:latin typeface="Gill Sans MT" panose="020B0502020104020203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Between communities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1EFE3B-2C36-1748-5991-3008DCFB59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55278"/>
          <a:stretch/>
        </p:blipFill>
        <p:spPr>
          <a:xfrm>
            <a:off x="341606" y="1246797"/>
            <a:ext cx="5452446" cy="32867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33A339-D83E-1CB9-988A-31F55FC9C5DE}"/>
              </a:ext>
            </a:extLst>
          </p:cNvPr>
          <p:cNvSpPr txBox="1"/>
          <p:nvPr/>
        </p:nvSpPr>
        <p:spPr>
          <a:xfrm>
            <a:off x="6727840" y="4325626"/>
            <a:ext cx="4976578" cy="1963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tabLst>
                <a:tab pos="457200" algn="l"/>
              </a:tabLst>
            </a:pPr>
            <a:r>
              <a:rPr lang="en-GB" dirty="0">
                <a:solidFill>
                  <a:srgbClr val="0E0204"/>
                </a:solidFill>
                <a:latin typeface="Gill Sans MT" panose="020B0502020104020203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Involves gathering people together who might not normally be in the same room. </a:t>
            </a:r>
          </a:p>
          <a:p>
            <a:pPr lvl="0">
              <a:lnSpc>
                <a:spcPct val="114000"/>
              </a:lnSpc>
              <a:tabLst>
                <a:tab pos="457200" algn="l"/>
              </a:tabLst>
            </a:pPr>
            <a:endParaRPr lang="en-GB" dirty="0">
              <a:solidFill>
                <a:srgbClr val="0E0204"/>
              </a:solidFill>
              <a:latin typeface="Gill Sans MT" panose="020B0502020104020203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lvl="0">
              <a:lnSpc>
                <a:spcPct val="114000"/>
              </a:lnSpc>
              <a:tabLst>
                <a:tab pos="457200" algn="l"/>
              </a:tabLst>
            </a:pPr>
            <a:r>
              <a:rPr lang="en-GB" dirty="0">
                <a:solidFill>
                  <a:srgbClr val="0E0204"/>
                </a:solidFill>
                <a:latin typeface="Gill Sans MT" panose="020B0502020104020203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This allows people to hear others experiences of living in the borough and identifies common ground between resident with different life experiences.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36E5F0-C3A4-034E-7D0C-012A981D5A56}"/>
              </a:ext>
            </a:extLst>
          </p:cNvPr>
          <p:cNvCxnSpPr>
            <a:cxnSpLocks/>
          </p:cNvCxnSpPr>
          <p:nvPr/>
        </p:nvCxnSpPr>
        <p:spPr>
          <a:xfrm>
            <a:off x="6181007" y="1246797"/>
            <a:ext cx="0" cy="4918471"/>
          </a:xfrm>
          <a:prstGeom prst="line">
            <a:avLst/>
          </a:prstGeom>
          <a:ln w="12700">
            <a:solidFill>
              <a:srgbClr val="0E02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93C030-0069-2D55-450D-0AF9B3E1B62D}"/>
              </a:ext>
            </a:extLst>
          </p:cNvPr>
          <p:cNvSpPr txBox="1"/>
          <p:nvPr/>
        </p:nvSpPr>
        <p:spPr>
          <a:xfrm>
            <a:off x="2115976" y="6412443"/>
            <a:ext cx="842086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GB" b="1">
                <a:solidFill>
                  <a:schemeClr val="bg1"/>
                </a:solidFill>
                <a:latin typeface="Gill Sans MT" panose="020B0502020104020203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Good engagement in this context mean engaging across this inverted triangle</a:t>
            </a:r>
          </a:p>
        </p:txBody>
      </p:sp>
    </p:spTree>
    <p:extLst>
      <p:ext uri="{BB962C8B-B14F-4D97-AF65-F5344CB8AC3E}">
        <p14:creationId xmlns:p14="http://schemas.microsoft.com/office/powerpoint/2010/main" val="180724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7E9A7-3045-A50D-F581-59394CE61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1A7D-AF4C-F748-A7AE-F19F203D9538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E477F3-80AF-FD8D-ED13-ED2B7379E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067647"/>
              </p:ext>
            </p:extLst>
          </p:nvPr>
        </p:nvGraphicFramePr>
        <p:xfrm>
          <a:off x="1083186" y="1110596"/>
          <a:ext cx="10382799" cy="51252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9895">
                  <a:extLst>
                    <a:ext uri="{9D8B030D-6E8A-4147-A177-3AD203B41FA5}">
                      <a16:colId xmlns:a16="http://schemas.microsoft.com/office/drawing/2014/main" val="2195553757"/>
                    </a:ext>
                  </a:extLst>
                </a:gridCol>
                <a:gridCol w="3993098">
                  <a:extLst>
                    <a:ext uri="{9D8B030D-6E8A-4147-A177-3AD203B41FA5}">
                      <a16:colId xmlns:a16="http://schemas.microsoft.com/office/drawing/2014/main" val="427886880"/>
                    </a:ext>
                  </a:extLst>
                </a:gridCol>
                <a:gridCol w="2919837">
                  <a:extLst>
                    <a:ext uri="{9D8B030D-6E8A-4147-A177-3AD203B41FA5}">
                      <a16:colId xmlns:a16="http://schemas.microsoft.com/office/drawing/2014/main" val="4199165400"/>
                    </a:ext>
                  </a:extLst>
                </a:gridCol>
                <a:gridCol w="2869969">
                  <a:extLst>
                    <a:ext uri="{9D8B030D-6E8A-4147-A177-3AD203B41FA5}">
                      <a16:colId xmlns:a16="http://schemas.microsoft.com/office/drawing/2014/main" val="3746202006"/>
                    </a:ext>
                  </a:extLst>
                </a:gridCol>
              </a:tblGrid>
              <a:tr h="31693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Engagement type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Who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Where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353166"/>
                  </a:ext>
                </a:extLst>
              </a:tr>
              <a:tr h="68591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Open access survey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(Broad, Shallow, Across Communities)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Council-led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Online with face-to-face completion options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6958259"/>
                  </a:ext>
                </a:extLst>
              </a:tr>
              <a:tr h="99881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Roadshows and pop-up stands at others’ events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(Broad, Moderately Shallow, Across Communities)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Council-delivered at existing events, settings and community sessions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Example site:  Woolwich Front Room / General Gordon Square / Other sites (static) Welcome Spaces / Advice Hubs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587872"/>
                  </a:ext>
                </a:extLst>
              </a:tr>
              <a:tr h="10095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1-to-1 in-depth conversations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(Moderately Broad, Moderately Deep, Within Communities)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Council-led with community and other Champions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Anywhere – but could target places where seldom-heard voices more likely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17973"/>
                  </a:ext>
                </a:extLst>
              </a:tr>
              <a:tr h="83826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Workshops with specific interest groups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(Narrow, Moderately Deep, Within Communities)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Council-hosted, partnering with organisations.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(Potential partner orgs and their venues)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578896"/>
                  </a:ext>
                </a:extLst>
              </a:tr>
              <a:tr h="83826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Community group workshops 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(Narrow, Moderately Deep, Within Communities)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Partner-hosted with training, materials and thank you payment provided by Council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E.g. resident associations, sports groups etc, community specific groups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88246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6FF3DF-D854-8A42-E8AC-3FC65ABCB23C}"/>
              </a:ext>
            </a:extLst>
          </p:cNvPr>
          <p:cNvSpPr txBox="1"/>
          <p:nvPr/>
        </p:nvSpPr>
        <p:spPr>
          <a:xfrm>
            <a:off x="1023481" y="502111"/>
            <a:ext cx="1050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Engagement approach for public and community consultation activity</a:t>
            </a:r>
          </a:p>
        </p:txBody>
      </p:sp>
    </p:spTree>
    <p:extLst>
      <p:ext uri="{BB962C8B-B14F-4D97-AF65-F5344CB8AC3E}">
        <p14:creationId xmlns:p14="http://schemas.microsoft.com/office/powerpoint/2010/main" val="309192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7E9A7-3045-A50D-F581-59394CE61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1A7D-AF4C-F748-A7AE-F19F203D953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FF3DF-D854-8A42-E8AC-3FC65ABCB23C}"/>
              </a:ext>
            </a:extLst>
          </p:cNvPr>
          <p:cNvSpPr txBox="1"/>
          <p:nvPr/>
        </p:nvSpPr>
        <p:spPr>
          <a:xfrm>
            <a:off x="1023481" y="502111"/>
            <a:ext cx="1050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Engagement approach for public and community consultation activity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1F73D-0170-67E3-895B-DF59CC93A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72" y="1034371"/>
            <a:ext cx="10753860" cy="520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3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FA3085-9BA1-E0D8-AEB9-B7B88FBD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814" y="6415190"/>
            <a:ext cx="2743200" cy="365125"/>
          </a:xfrm>
        </p:spPr>
        <p:txBody>
          <a:bodyPr/>
          <a:lstStyle/>
          <a:p>
            <a:fld id="{DCD01A7D-AF4C-F748-A7AE-F19F203D95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E13B5-F2BA-966E-A481-81B068918355}"/>
              </a:ext>
            </a:extLst>
          </p:cNvPr>
          <p:cNvSpPr txBox="1"/>
          <p:nvPr/>
        </p:nvSpPr>
        <p:spPr>
          <a:xfrm>
            <a:off x="1023482" y="384127"/>
            <a:ext cx="953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Progress update and draft timeline (2023/24)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9C42B7-A7E3-B83C-A137-BA9067650B09}"/>
              </a:ext>
            </a:extLst>
          </p:cNvPr>
          <p:cNvGrpSpPr/>
          <p:nvPr/>
        </p:nvGrpSpPr>
        <p:grpSpPr>
          <a:xfrm>
            <a:off x="989901" y="886604"/>
            <a:ext cx="2520000" cy="5439369"/>
            <a:chOff x="348191" y="2"/>
            <a:chExt cx="2049025" cy="520072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18EA18-38F2-9862-CF32-A7DF7DAF495C}"/>
                </a:ext>
              </a:extLst>
            </p:cNvPr>
            <p:cNvSpPr/>
            <p:nvPr/>
          </p:nvSpPr>
          <p:spPr>
            <a:xfrm>
              <a:off x="348191" y="2"/>
              <a:ext cx="2049025" cy="520072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F341F2-3F88-3695-44BC-1DB32DE25149}"/>
                </a:ext>
              </a:extLst>
            </p:cNvPr>
            <p:cNvSpPr txBox="1"/>
            <p:nvPr/>
          </p:nvSpPr>
          <p:spPr>
            <a:xfrm>
              <a:off x="348191" y="2"/>
              <a:ext cx="2049025" cy="5200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299834" rIns="85344" bIns="85344" numCol="1" spcCol="1270" anchor="t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400" b="1" kern="1200">
                  <a:solidFill>
                    <a:srgbClr val="FFFF00"/>
                  </a:solidFill>
                </a:rPr>
                <a:t>Q1 – 2023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600" b="1" kern="1200">
                  <a:solidFill>
                    <a:schemeClr val="bg1"/>
                  </a:solidFill>
                </a:rPr>
                <a:t>May	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>
                  <a:solidFill>
                    <a:schemeClr val="bg1"/>
                  </a:solidFill>
                </a:rPr>
                <a:t>Interim Engagement and Participation Manager Start in post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>
                  <a:solidFill>
                    <a:schemeClr val="bg1"/>
                  </a:solidFill>
                </a:rPr>
                <a:t>Introduction to directors – initial request to join DMTs</a:t>
              </a:r>
              <a:br>
                <a:rPr lang="en-GB" sz="1200" kern="1200">
                  <a:solidFill>
                    <a:schemeClr val="bg1"/>
                  </a:solidFill>
                </a:rPr>
              </a:br>
              <a:endParaRPr lang="en-GB" sz="1200" kern="1200">
                <a:solidFill>
                  <a:schemeClr val="bg1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600" b="1" kern="1200">
                  <a:solidFill>
                    <a:schemeClr val="bg1"/>
                  </a:solidFill>
                </a:rPr>
                <a:t>June</a:t>
              </a:r>
              <a:r>
                <a:rPr lang="en-GB" sz="1200" b="1" kern="1200">
                  <a:solidFill>
                    <a:schemeClr val="bg1"/>
                  </a:solidFill>
                </a:rPr>
                <a:t>	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>
                  <a:solidFill>
                    <a:schemeClr val="bg1"/>
                  </a:solidFill>
                </a:rPr>
                <a:t>Commun</a:t>
              </a:r>
              <a:r>
                <a:rPr lang="en-GB" sz="1200" kern="1200"/>
                <a:t>ity engagement research of other local authorities	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/>
                <a:t>Start of drafting Corporate Engagement Framework (outline, principles, strategy and OG alignment)</a:t>
              </a:r>
            </a:p>
            <a:p>
              <a:pPr marL="228600" lvl="2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/>
                <a:t>Stakeholder mapping	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/>
                <a:t>Internal teams and colleagues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/>
                <a:t>Research pieces	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/>
                <a:t>Repository for consultations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/>
                <a:t>Possible training, accreditations and memberships</a:t>
              </a:r>
            </a:p>
            <a:p>
              <a:pPr marL="228600" lvl="2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/>
                <a:t>Together 23 Meeting community organisations</a:t>
              </a:r>
            </a:p>
            <a:p>
              <a:pPr marL="228600" lvl="2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/>
                <a:t>Colleague and teams introductions / mapping ongoing</a:t>
              </a:r>
            </a:p>
            <a:p>
              <a:pPr marL="228600" lvl="2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/>
                <a:t>Engagement team research Roles and evaluations </a:t>
              </a:r>
              <a:r>
                <a:rPr lang="en-GB" sz="1200" b="0" kern="1200"/>
                <a:t>completed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0B9E8AC-A9A7-2D03-F43B-C8375CED2DE4}"/>
              </a:ext>
            </a:extLst>
          </p:cNvPr>
          <p:cNvGrpSpPr/>
          <p:nvPr/>
        </p:nvGrpSpPr>
        <p:grpSpPr>
          <a:xfrm>
            <a:off x="3648826" y="904784"/>
            <a:ext cx="2520000" cy="5421190"/>
            <a:chOff x="2837000" y="2"/>
            <a:chExt cx="2479321" cy="5510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106B73-0960-21FF-86E7-C761B12FB946}"/>
                </a:ext>
              </a:extLst>
            </p:cNvPr>
            <p:cNvSpPr/>
            <p:nvPr/>
          </p:nvSpPr>
          <p:spPr>
            <a:xfrm>
              <a:off x="2837000" y="2"/>
              <a:ext cx="2479321" cy="55104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10042"/>
                <a:satOff val="-15204"/>
                <a:lumOff val="11597"/>
                <a:alphaOff val="0"/>
              </a:schemeClr>
            </a:fillRef>
            <a:effectRef idx="0">
              <a:schemeClr val="accent1">
                <a:shade val="80000"/>
                <a:hueOff val="110042"/>
                <a:satOff val="-15204"/>
                <a:lumOff val="1159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39E597-7C63-0472-164C-AAD69070449A}"/>
                </a:ext>
              </a:extLst>
            </p:cNvPr>
            <p:cNvSpPr txBox="1"/>
            <p:nvPr/>
          </p:nvSpPr>
          <p:spPr>
            <a:xfrm>
              <a:off x="2837000" y="2"/>
              <a:ext cx="2479321" cy="551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299834" rIns="85344" bIns="85344" numCol="1" spcCol="1270" anchor="t" anchorCtr="0">
              <a:noAutofit/>
            </a:bodyPr>
            <a:lstStyle/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400" b="1" kern="1200">
                  <a:solidFill>
                    <a:srgbClr val="FFFF00"/>
                  </a:solidFill>
                </a:rPr>
                <a:t>Q2 – 2023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600" b="1" kern="1200">
                  <a:solidFill>
                    <a:schemeClr val="bg1"/>
                  </a:solidFill>
                </a:rPr>
                <a:t>July</a:t>
              </a:r>
              <a:r>
                <a:rPr lang="en-GB" sz="1200" kern="1200">
                  <a:solidFill>
                    <a:schemeClr val="bg1"/>
                  </a:solidFill>
                </a:rPr>
                <a:t>	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>
                  <a:solidFill>
                    <a:schemeClr val="bg1"/>
                  </a:solidFill>
                </a:rPr>
                <a:t>Future of participation conference Mayor of London’s office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>
                  <a:solidFill>
                    <a:schemeClr val="bg1"/>
                  </a:solidFill>
                </a:rPr>
                <a:t>London Community Engagement Network - Operational Group (co-ordinated by London Councils)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>
                  <a:solidFill>
                    <a:schemeClr val="bg1"/>
                  </a:solidFill>
                </a:rPr>
                <a:t>IPC Introductions and initial member questions on current engagement	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>
                  <a:solidFill>
                    <a:schemeClr val="bg1"/>
                  </a:solidFill>
                </a:rPr>
                <a:t>GMT Introducing the engagement programme of work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>
                  <a:solidFill>
                    <a:schemeClr val="bg1"/>
                  </a:solidFill>
                </a:rPr>
                <a:t>Project group meetings commence</a:t>
              </a:r>
              <a:br>
                <a:rPr lang="en-GB" sz="1200" kern="1200">
                  <a:solidFill>
                    <a:schemeClr val="bg1"/>
                  </a:solidFill>
                </a:rPr>
              </a:br>
              <a:endParaRPr lang="en-GB" sz="1200" kern="1200">
                <a:solidFill>
                  <a:schemeClr val="bg1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600" b="1" kern="1200">
                  <a:solidFill>
                    <a:schemeClr val="bg1"/>
                  </a:solidFill>
                </a:rPr>
                <a:t>August</a:t>
              </a:r>
              <a:r>
                <a:rPr lang="en-GB" sz="1200" b="1" kern="1200">
                  <a:solidFill>
                    <a:schemeClr val="bg1"/>
                  </a:solidFill>
                </a:rPr>
                <a:t>	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>
                  <a:solidFill>
                    <a:schemeClr val="bg1"/>
                  </a:solidFill>
                </a:rPr>
                <a:t>Cabinet briefing Corporate community engagement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>
                  <a:solidFill>
                    <a:schemeClr val="bg1"/>
                  </a:solidFill>
                </a:rPr>
                <a:t>Reference group meetings commence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>
                  <a:solidFill>
                    <a:schemeClr val="bg1"/>
                  </a:solidFill>
                </a:rPr>
                <a:t>Labour group workshop on engagement currently and Framework</a:t>
              </a:r>
              <a:br>
                <a:rPr lang="en-GB" sz="1200" kern="1200">
                  <a:solidFill>
                    <a:schemeClr val="bg1"/>
                  </a:solidFill>
                </a:rPr>
              </a:br>
              <a:endParaRPr lang="en-GB" sz="1200" kern="1200">
                <a:solidFill>
                  <a:schemeClr val="bg1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600" b="1" kern="1200">
                  <a:solidFill>
                    <a:schemeClr val="bg1"/>
                  </a:solidFill>
                </a:rPr>
                <a:t>September	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/>
                <a:t>Research and discovery Internal workshops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55BC90-036B-FAA3-19E9-2AF0415A6A62}"/>
              </a:ext>
            </a:extLst>
          </p:cNvPr>
          <p:cNvGrpSpPr/>
          <p:nvPr/>
        </p:nvGrpSpPr>
        <p:grpSpPr>
          <a:xfrm>
            <a:off x="6277820" y="904784"/>
            <a:ext cx="2520000" cy="5875531"/>
            <a:chOff x="6096074" y="448762"/>
            <a:chExt cx="1693409" cy="46583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B6187A-7C84-C107-31EA-6B13712DE29C}"/>
                </a:ext>
              </a:extLst>
            </p:cNvPr>
            <p:cNvSpPr/>
            <p:nvPr/>
          </p:nvSpPr>
          <p:spPr>
            <a:xfrm>
              <a:off x="6096074" y="448762"/>
              <a:ext cx="1693409" cy="42981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20083"/>
                <a:satOff val="-30408"/>
                <a:lumOff val="23193"/>
                <a:alphaOff val="0"/>
              </a:schemeClr>
            </a:fillRef>
            <a:effectRef idx="0">
              <a:schemeClr val="accent1">
                <a:shade val="80000"/>
                <a:hueOff val="220083"/>
                <a:satOff val="-30408"/>
                <a:lumOff val="2319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605444-0A16-C8B8-ABD6-E4F5224F86EA}"/>
                </a:ext>
              </a:extLst>
            </p:cNvPr>
            <p:cNvSpPr txBox="1"/>
            <p:nvPr/>
          </p:nvSpPr>
          <p:spPr>
            <a:xfrm>
              <a:off x="6096074" y="448762"/>
              <a:ext cx="1693409" cy="4658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299834" rIns="85344" bIns="85344" numCol="1" spcCol="1270" anchor="t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400" b="1" kern="1200">
                  <a:solidFill>
                    <a:srgbClr val="FFFF00"/>
                  </a:solidFill>
                </a:rPr>
                <a:t>Q3 - 2023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600" b="1" kern="1200">
                  <a:solidFill>
                    <a:schemeClr val="bg1"/>
                  </a:solidFill>
                </a:rPr>
                <a:t>October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>
                  <a:solidFill>
                    <a:schemeClr val="bg1"/>
                  </a:solidFill>
                </a:rPr>
                <a:t>Phase 1 discovery and research analysis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>
                  <a:solidFill>
                    <a:schemeClr val="bg1"/>
                  </a:solidFill>
                </a:rPr>
                <a:t>Draft document creation/revision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>
                  <a:solidFill>
                    <a:schemeClr val="bg1"/>
                  </a:solidFill>
                </a:rPr>
                <a:t>Mobilise workstreams</a:t>
              </a:r>
              <a:br>
                <a:rPr lang="en-GB" sz="1200" kern="1200">
                  <a:solidFill>
                    <a:schemeClr val="bg1"/>
                  </a:solidFill>
                </a:rPr>
              </a:br>
              <a:r>
                <a:rPr lang="en-GB" sz="1200" kern="1200">
                  <a:solidFill>
                    <a:schemeClr val="bg1"/>
                  </a:solidFill>
                </a:rPr>
                <a:t>	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600" b="1" kern="1200">
                  <a:solidFill>
                    <a:schemeClr val="bg1"/>
                  </a:solidFill>
                </a:rPr>
                <a:t>November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>
                  <a:solidFill>
                    <a:schemeClr val="bg1"/>
                  </a:solidFill>
                </a:rPr>
                <a:t>Develop phase 2 comms plan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>
                  <a:solidFill>
                    <a:schemeClr val="bg1"/>
                  </a:solidFill>
                </a:rPr>
                <a:t>20 November to 21 January 2024 Phase 2: Community and Public consultation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endParaRPr lang="en-GB" sz="1200" kern="1200">
                <a:solidFill>
                  <a:schemeClr val="bg1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600" b="1" kern="1200">
                  <a:solidFill>
                    <a:schemeClr val="bg1"/>
                  </a:solidFill>
                </a:rPr>
                <a:t>December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"/>
              </a:pPr>
              <a:r>
                <a:rPr lang="en-GB" sz="1200" kern="1200"/>
                <a:t>Engagement and consultation ongoing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16667D-1738-821B-3C31-72141025DF19}"/>
              </a:ext>
            </a:extLst>
          </p:cNvPr>
          <p:cNvGrpSpPr/>
          <p:nvPr/>
        </p:nvGrpSpPr>
        <p:grpSpPr>
          <a:xfrm>
            <a:off x="8917940" y="904784"/>
            <a:ext cx="2520000" cy="5421190"/>
            <a:chOff x="8569236" y="448762"/>
            <a:chExt cx="1693409" cy="429811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D67D6CC-27DF-DC82-6DAF-F8C295EBBAE9}"/>
                </a:ext>
              </a:extLst>
            </p:cNvPr>
            <p:cNvSpPr/>
            <p:nvPr/>
          </p:nvSpPr>
          <p:spPr>
            <a:xfrm>
              <a:off x="8569236" y="448762"/>
              <a:ext cx="1693409" cy="42981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30125"/>
                <a:satOff val="-45612"/>
                <a:lumOff val="34790"/>
                <a:alphaOff val="0"/>
              </a:schemeClr>
            </a:fillRef>
            <a:effectRef idx="0">
              <a:schemeClr val="accent1">
                <a:shade val="80000"/>
                <a:hueOff val="330125"/>
                <a:satOff val="-45612"/>
                <a:lumOff val="347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2B8548-04E6-8C77-AFEA-FC679A70703E}"/>
                </a:ext>
              </a:extLst>
            </p:cNvPr>
            <p:cNvSpPr txBox="1"/>
            <p:nvPr/>
          </p:nvSpPr>
          <p:spPr>
            <a:xfrm>
              <a:off x="8569236" y="448762"/>
              <a:ext cx="1693409" cy="429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299834" rIns="85344" bIns="85344" numCol="1" spcCol="1270" anchor="t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400" b="1">
                  <a:solidFill>
                    <a:srgbClr val="FFFF00"/>
                  </a:solidFill>
                </a:rPr>
                <a:t>Q4 – 2024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b="1" kern="1200">
                  <a:solidFill>
                    <a:schemeClr val="accent1">
                      <a:lumMod val="50000"/>
                    </a:schemeClr>
                  </a:solidFill>
                </a:rPr>
                <a:t>January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>
                  <a:solidFill>
                    <a:schemeClr val="accent1">
                      <a:lumMod val="50000"/>
                    </a:schemeClr>
                  </a:solidFill>
                </a:rPr>
                <a:t>Close of engagement and consultation with communities and public</a:t>
              </a:r>
              <a:br>
                <a:rPr lang="en-GB" sz="1200" kern="1200">
                  <a:solidFill>
                    <a:schemeClr val="accent1">
                      <a:lumMod val="50000"/>
                    </a:schemeClr>
                  </a:solidFill>
                </a:rPr>
              </a:br>
              <a:endParaRPr lang="en-GB" sz="1200" kern="120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b="1" kern="1200">
                  <a:solidFill>
                    <a:schemeClr val="accent1">
                      <a:lumMod val="50000"/>
                    </a:schemeClr>
                  </a:solidFill>
                </a:rPr>
                <a:t>February/March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>
                  <a:solidFill>
                    <a:schemeClr val="accent1">
                      <a:lumMod val="50000"/>
                    </a:schemeClr>
                  </a:solidFill>
                </a:rPr>
                <a:t>21 February Cabinet (tbc) Full approval of the Corporate Community Engagement framework</a:t>
              </a:r>
              <a:br>
                <a:rPr lang="en-GB" sz="1200" kern="1200">
                  <a:solidFill>
                    <a:schemeClr val="accent1">
                      <a:lumMod val="50000"/>
                    </a:schemeClr>
                  </a:solidFill>
                </a:rPr>
              </a:br>
              <a:endParaRPr lang="en-GB" sz="1200" kern="120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b="1" kern="1200">
                  <a:solidFill>
                    <a:schemeClr val="accent1">
                      <a:lumMod val="50000"/>
                    </a:schemeClr>
                  </a:solidFill>
                </a:rPr>
                <a:t>TBC (April onwards)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>
                  <a:solidFill>
                    <a:schemeClr val="accent1">
                      <a:lumMod val="50000"/>
                    </a:schemeClr>
                  </a:solidFill>
                </a:rPr>
                <a:t>Frameworks community activities with partners over schools' spring break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4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BG Theme">
      <a:dk1>
        <a:srgbClr val="AA172C"/>
      </a:dk1>
      <a:lt1>
        <a:srgbClr val="FFFFFF"/>
      </a:lt1>
      <a:dk2>
        <a:srgbClr val="313E47"/>
      </a:dk2>
      <a:lt2>
        <a:srgbClr val="E4E8EE"/>
      </a:lt2>
      <a:accent1>
        <a:srgbClr val="AA172C"/>
      </a:accent1>
      <a:accent2>
        <a:srgbClr val="E90029"/>
      </a:accent2>
      <a:accent3>
        <a:srgbClr val="7B858C"/>
      </a:accent3>
      <a:accent4>
        <a:srgbClr val="C1C5C8"/>
      </a:accent4>
      <a:accent5>
        <a:srgbClr val="EBA900"/>
      </a:accent5>
      <a:accent6>
        <a:srgbClr val="70AD47"/>
      </a:accent6>
      <a:hlink>
        <a:srgbClr val="00A0DF"/>
      </a:hlink>
      <a:folHlink>
        <a:srgbClr val="7D57C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yal Greenwich Presentation Master" id="{BE349660-7B19-7146-8040-13BFBAC2AB02}" vid="{CB4A0E1F-FD88-CC40-B3C9-B80BD88ADB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953E1FAAA4174DA32B083DE535723A" ma:contentTypeVersion="17" ma:contentTypeDescription="Create a new document." ma:contentTypeScope="" ma:versionID="01c6057ff1a67d0fc687a6803ffbfdfb">
  <xsd:schema xmlns:xsd="http://www.w3.org/2001/XMLSchema" xmlns:xs="http://www.w3.org/2001/XMLSchema" xmlns:p="http://schemas.microsoft.com/office/2006/metadata/properties" xmlns:ns2="a0918bfa-692a-4922-b76d-02f98a2a4b44" xmlns:ns3="ad159358-9462-4e9b-ae8b-85b0e6b0b597" targetNamespace="http://schemas.microsoft.com/office/2006/metadata/properties" ma:root="true" ma:fieldsID="458b8252e166cad2a7112369758ff33a" ns2:_="" ns3:_="">
    <xsd:import namespace="a0918bfa-692a-4922-b76d-02f98a2a4b44"/>
    <xsd:import namespace="ad159358-9462-4e9b-ae8b-85b0e6b0b5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18bfa-692a-4922-b76d-02f98a2a4b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bae60f5-b7ad-4981-a8ef-0360d6a367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59358-9462-4e9b-ae8b-85b0e6b0b5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31a92c1-4f56-4a99-a57a-621324e0f57d}" ma:internalName="TaxCatchAll" ma:showField="CatchAllData" ma:web="ad159358-9462-4e9b-ae8b-85b0e6b0b5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d159358-9462-4e9b-ae8b-85b0e6b0b597">
      <UserInfo>
        <DisplayName/>
        <AccountId xsi:nil="true"/>
        <AccountType/>
      </UserInfo>
    </SharedWithUsers>
    <TaxCatchAll xmlns="ad159358-9462-4e9b-ae8b-85b0e6b0b597" xsi:nil="true"/>
    <lcf76f155ced4ddcb4097134ff3c332f xmlns="a0918bfa-692a-4922-b76d-02f98a2a4b44">
      <Terms xmlns="http://schemas.microsoft.com/office/infopath/2007/PartnerControls"/>
    </lcf76f155ced4ddcb4097134ff3c332f>
    <MediaLengthInSeconds xmlns="a0918bfa-692a-4922-b76d-02f98a2a4b44" xsi:nil="true"/>
  </documentManagement>
</p:properties>
</file>

<file path=customXml/itemProps1.xml><?xml version="1.0" encoding="utf-8"?>
<ds:datastoreItem xmlns:ds="http://schemas.openxmlformats.org/officeDocument/2006/customXml" ds:itemID="{F4033B04-4D84-453C-BF7D-06EAC3A322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A3BE8E-1D07-4C6B-A543-21590D4CEF78}"/>
</file>

<file path=customXml/itemProps3.xml><?xml version="1.0" encoding="utf-8"?>
<ds:datastoreItem xmlns:ds="http://schemas.openxmlformats.org/officeDocument/2006/customXml" ds:itemID="{FB5EB3DC-735F-4DAB-924B-F5E59DD57AE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6a04cba-dbb1-4e95-b8a6-389b7e1b1679"/>
    <ds:schemaRef ds:uri="http://purl.org/dc/terms/"/>
    <ds:schemaRef ds:uri="636cd609-abec-467f-9ae9-5b3cebd160b8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716</Words>
  <Application>Microsoft Office PowerPoint</Application>
  <PresentationFormat>Widescreen</PresentationFormat>
  <Paragraphs>108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Bristow</dc:creator>
  <cp:lastModifiedBy>Andrew Addo</cp:lastModifiedBy>
  <cp:revision>3</cp:revision>
  <cp:lastPrinted>2023-10-11T15:14:55Z</cp:lastPrinted>
  <dcterms:created xsi:type="dcterms:W3CDTF">2021-11-18T14:41:09Z</dcterms:created>
  <dcterms:modified xsi:type="dcterms:W3CDTF">2023-11-02T09:30:12Z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0x010100E2953E1FAAA4174DA32B083DE535723A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SharedWithUsers">
    <vt:lpwstr>12;#Jeannette Brooks;#50;#David White;#59;#Daniel Cox;#55;#Claire Lambert;#51;#April Thorp</vt:lpwstr>
  </property>
  <property fmtid="{D5CDD505-2E9C-101B-9397-08002B2CF9AE}" pid="11" name="_SourceUrl">
    <vt:lpwstr/>
  </property>
  <property fmtid="{D5CDD505-2E9C-101B-9397-08002B2CF9AE}" pid="12" name="_SharedFileIndex">
    <vt:lpwstr/>
  </property>
</Properties>
</file>